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05" r:id="rId5"/>
    <p:sldId id="296" r:id="rId6"/>
    <p:sldId id="319" r:id="rId7"/>
    <p:sldId id="327" r:id="rId8"/>
    <p:sldId id="328" r:id="rId9"/>
    <p:sldId id="320" r:id="rId10"/>
    <p:sldId id="321" r:id="rId11"/>
    <p:sldId id="322" r:id="rId12"/>
    <p:sldId id="326" r:id="rId13"/>
    <p:sldId id="323" r:id="rId14"/>
    <p:sldId id="329" r:id="rId15"/>
    <p:sldId id="332" r:id="rId16"/>
    <p:sldId id="330" r:id="rId17"/>
    <p:sldId id="32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3D046-4A87-3C83-1C59-23668F2F6104}" v="925" dt="2022-11-18T02:01:23.063"/>
    <p1510:client id="{2BDBD46D-1955-4DD2-85EE-3FD1D7F60BD6}" v="22" dt="2022-11-17T23:38:31.494"/>
    <p1510:client id="{AC9D7AA0-54D7-4C3A-812A-0682E672B293}" v="11" dt="2022-11-11T01:53:40.820"/>
    <p1510:client id="{E48FF87D-DBB9-53CE-4A9B-FCEC2809C537}" v="4" dt="2022-11-18T04:00:08.2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598" autoAdjust="0"/>
  </p:normalViewPr>
  <p:slideViewPr>
    <p:cSldViewPr snapToGrid="0">
      <p:cViewPr>
        <p:scale>
          <a:sx n="80" d="100"/>
          <a:sy n="80" d="100"/>
        </p:scale>
        <p:origin x="78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32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043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143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y </a:t>
            </a:r>
            <a:r>
              <a:rPr lang="en-US" dirty="0" err="1"/>
              <a:t>comparar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anchor="b">
            <a:no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088"/>
            <a:ext cx="10515600" cy="347472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651760"/>
            <a:ext cx="7744968" cy="269748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Picture 8" descr="A picture containing bedclothes, fabric&#10;&#10;Description automatically generated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Picture 1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0832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jpeg"/><Relationship Id="rId7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15.png"/><Relationship Id="rId7" Type="http://schemas.openxmlformats.org/officeDocument/2006/relationships/slide" Target="slide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3.xml"/><Relationship Id="rId10" Type="http://schemas.openxmlformats.org/officeDocument/2006/relationships/slide" Target="slide14.xml"/><Relationship Id="rId4" Type="http://schemas.openxmlformats.org/officeDocument/2006/relationships/image" Target="../media/image16.png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180B-35BA-C28E-820F-59C84FBDD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7478" y="2884932"/>
            <a:ext cx="5209955" cy="1088136"/>
          </a:xfrm>
        </p:spPr>
        <p:txBody>
          <a:bodyPr>
            <a:normAutofit fontScale="90000"/>
          </a:bodyPr>
          <a:lstStyle/>
          <a:p>
            <a:r>
              <a:rPr lang="es-ES" dirty="0"/>
              <a:t>Optimización de entrega de herramientas con la aplicación de 5’S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E46E73F-BA3B-D2AF-5CF2-8B34D3A6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4596243"/>
            <a:ext cx="2999232" cy="438912"/>
          </a:xfrm>
        </p:spPr>
        <p:txBody>
          <a:bodyPr/>
          <a:lstStyle/>
          <a:p>
            <a:r>
              <a:rPr lang="en-US" dirty="0" err="1"/>
              <a:t>Equipo</a:t>
            </a:r>
            <a:r>
              <a:rPr lang="en-US" dirty="0"/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12124-3813-A643-34FE-A96BEBF1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AD2AE5E-3446-60BB-675F-F1C679E41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Optimización de entrega de herramientas con la aplicación de 5’S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7B40D-D8A6-2FCA-71B5-7A3697C9A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D97E032-CD41-F277-D343-196EF7248328}"/>
              </a:ext>
            </a:extLst>
          </p:cNvPr>
          <p:cNvGrpSpPr/>
          <p:nvPr/>
        </p:nvGrpSpPr>
        <p:grpSpPr>
          <a:xfrm>
            <a:off x="3338282" y="2507576"/>
            <a:ext cx="6896453" cy="3316036"/>
            <a:chOff x="3338282" y="2507576"/>
            <a:chExt cx="6896453" cy="331603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816C73E-E1C3-12D0-EF11-2822CA96EF28}"/>
                </a:ext>
              </a:extLst>
            </p:cNvPr>
            <p:cNvGrpSpPr/>
            <p:nvPr/>
          </p:nvGrpSpPr>
          <p:grpSpPr>
            <a:xfrm>
              <a:off x="3338282" y="2507576"/>
              <a:ext cx="5059751" cy="3316036"/>
              <a:chOff x="3338282" y="2507576"/>
              <a:chExt cx="5059751" cy="331603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10A41DE-D14A-D3BF-995C-8F18608A1538}"/>
                  </a:ext>
                </a:extLst>
              </p:cNvPr>
              <p:cNvGrpSpPr/>
              <p:nvPr/>
            </p:nvGrpSpPr>
            <p:grpSpPr>
              <a:xfrm>
                <a:off x="3338282" y="2507576"/>
                <a:ext cx="5059751" cy="3316036"/>
                <a:chOff x="3338282" y="2507576"/>
                <a:chExt cx="5059751" cy="3316036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55E9A347-0367-9F7E-C629-A00F53D2AA80}"/>
                    </a:ext>
                  </a:extLst>
                </p:cNvPr>
                <p:cNvGrpSpPr/>
                <p:nvPr/>
              </p:nvGrpSpPr>
              <p:grpSpPr>
                <a:xfrm>
                  <a:off x="3338282" y="2507576"/>
                  <a:ext cx="5059751" cy="3316036"/>
                  <a:chOff x="3338282" y="2507576"/>
                  <a:chExt cx="5059751" cy="3316036"/>
                </a:xfrm>
              </p:grpSpPr>
              <p:pic>
                <p:nvPicPr>
                  <p:cNvPr id="3" name="Picture 4">
                    <a:extLst>
                      <a:ext uri="{FF2B5EF4-FFF2-40B4-BE49-F238E27FC236}">
                        <a16:creationId xmlns:a16="http://schemas.microsoft.com/office/drawing/2014/main" id="{21CC0B90-61CD-502A-9655-1DF3187E50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42129" t="34126" r="10421" b="10696"/>
                  <a:stretch/>
                </p:blipFill>
                <p:spPr>
                  <a:xfrm rot="16200000">
                    <a:off x="4210140" y="1635718"/>
                    <a:ext cx="3316036" cy="5059751"/>
                  </a:xfrm>
                  <a:prstGeom prst="rect">
                    <a:avLst/>
                  </a:prstGeom>
                </p:spPr>
              </p:pic>
              <p:cxnSp>
                <p:nvCxnSpPr>
                  <p:cNvPr id="7" name="Straight Arrow Connector 6">
                    <a:extLst>
                      <a:ext uri="{FF2B5EF4-FFF2-40B4-BE49-F238E27FC236}">
                        <a16:creationId xmlns:a16="http://schemas.microsoft.com/office/drawing/2014/main" id="{4234EB0C-9544-5491-A62E-834D5EA6205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60481" y="4436268"/>
                    <a:ext cx="2381" cy="842962"/>
                  </a:xfrm>
                  <a:prstGeom prst="straightConnector1">
                    <a:avLst/>
                  </a:prstGeom>
                  <a:ln w="5715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C3157174-574A-7303-1281-13C55F121B84}"/>
                    </a:ext>
                  </a:extLst>
                </p:cNvPr>
                <p:cNvCxnSpPr/>
                <p:nvPr/>
              </p:nvCxnSpPr>
              <p:spPr>
                <a:xfrm flipH="1" flipV="1">
                  <a:off x="5088730" y="5160168"/>
                  <a:ext cx="2538414" cy="14287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4FE72BE-2680-BDBC-5CD1-718B43C8232A}"/>
                  </a:ext>
                </a:extLst>
              </p:cNvPr>
              <p:cNvCxnSpPr/>
              <p:nvPr/>
            </p:nvCxnSpPr>
            <p:spPr>
              <a:xfrm flipH="1" flipV="1">
                <a:off x="5148262" y="3124201"/>
                <a:ext cx="2381" cy="201453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5" descr="A picture containing indoor, yellow, sidewalk, way&#10;&#10;Description automatically generated">
              <a:extLst>
                <a:ext uri="{FF2B5EF4-FFF2-40B4-BE49-F238E27FC236}">
                  <a16:creationId xmlns:a16="http://schemas.microsoft.com/office/drawing/2014/main" id="{7CA6FB63-E3F2-BA15-3231-F30C733B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6458" y="3961605"/>
              <a:ext cx="1258277" cy="1664677"/>
            </a:xfrm>
            <a:prstGeom prst="rect">
              <a:avLst/>
            </a:prstGeom>
            <a:ln w="57150">
              <a:solidFill>
                <a:srgbClr val="0070C0"/>
              </a:solidFill>
            </a:ln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FCB5F25-0442-48CD-D85D-D4FF5DC1AE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96198" y="5279227"/>
              <a:ext cx="1276349" cy="359568"/>
            </a:xfrm>
            <a:prstGeom prst="straightConnector1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586558-DD03-1C23-3673-9F196BB94E06}"/>
              </a:ext>
            </a:extLst>
          </p:cNvPr>
          <p:cNvCxnSpPr/>
          <p:nvPr/>
        </p:nvCxnSpPr>
        <p:spPr>
          <a:xfrm flipH="1">
            <a:off x="7624761" y="3924298"/>
            <a:ext cx="1359693" cy="1188243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EC30DC9-8661-75CE-6BD3-2633988696E9}"/>
              </a:ext>
            </a:extLst>
          </p:cNvPr>
          <p:cNvGrpSpPr/>
          <p:nvPr/>
        </p:nvGrpSpPr>
        <p:grpSpPr>
          <a:xfrm>
            <a:off x="557212" y="1971674"/>
            <a:ext cx="4769642" cy="4381497"/>
            <a:chOff x="557212" y="1971674"/>
            <a:chExt cx="4769642" cy="4381497"/>
          </a:xfrm>
        </p:grpSpPr>
        <p:pic>
          <p:nvPicPr>
            <p:cNvPr id="5" name="Picture 6" descr="A picture containing indoor, subway&#10;&#10;Description automatically generated">
              <a:extLst>
                <a:ext uri="{FF2B5EF4-FFF2-40B4-BE49-F238E27FC236}">
                  <a16:creationId xmlns:a16="http://schemas.microsoft.com/office/drawing/2014/main" id="{5119A408-DEFB-D04F-AE32-D7243A50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212" y="2019300"/>
              <a:ext cx="2135982" cy="1616869"/>
            </a:xfrm>
            <a:prstGeom prst="rect">
              <a:avLst/>
            </a:prstGeom>
            <a:ln w="57150">
              <a:solidFill>
                <a:srgbClr val="0070C0"/>
              </a:solidFill>
            </a:ln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6164E45-38A2-F993-509D-2F2F851227F3}"/>
                </a:ext>
              </a:extLst>
            </p:cNvPr>
            <p:cNvCxnSpPr/>
            <p:nvPr/>
          </p:nvCxnSpPr>
          <p:spPr>
            <a:xfrm>
              <a:off x="2721769" y="1971674"/>
              <a:ext cx="2355053" cy="1164429"/>
            </a:xfrm>
            <a:prstGeom prst="straightConnector1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AFCDF4C-9B4F-C65C-FAD8-9AC242016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9862" y="3159916"/>
              <a:ext cx="2378867" cy="478632"/>
            </a:xfrm>
            <a:prstGeom prst="straightConnector1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9">
              <a:extLst>
                <a:ext uri="{FF2B5EF4-FFF2-40B4-BE49-F238E27FC236}">
                  <a16:creationId xmlns:a16="http://schemas.microsoft.com/office/drawing/2014/main" id="{492F5EDD-E413-89CD-48A5-8B2A4C694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0150" y="4160044"/>
              <a:ext cx="1612107" cy="2133601"/>
            </a:xfrm>
            <a:prstGeom prst="rect">
              <a:avLst/>
            </a:prstGeom>
            <a:ln w="57150">
              <a:solidFill>
                <a:srgbClr val="0070C0"/>
              </a:solidFill>
            </a:ln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128D498-3789-49CB-ECDF-A88685A7F8C8}"/>
                </a:ext>
              </a:extLst>
            </p:cNvPr>
            <p:cNvCxnSpPr>
              <a:cxnSpLocks/>
            </p:cNvCxnSpPr>
            <p:nvPr/>
          </p:nvCxnSpPr>
          <p:spPr>
            <a:xfrm>
              <a:off x="2828924" y="4150517"/>
              <a:ext cx="2426492" cy="1033461"/>
            </a:xfrm>
            <a:prstGeom prst="straightConnector1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B90964B-1FB9-766D-A5BA-08257C573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1301" y="5172071"/>
              <a:ext cx="2545553" cy="1181100"/>
            </a:xfrm>
            <a:prstGeom prst="straightConnector1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C093DAD-B637-6B33-54CA-042825659FD2}"/>
              </a:ext>
            </a:extLst>
          </p:cNvPr>
          <p:cNvSpPr txBox="1"/>
          <p:nvPr/>
        </p:nvSpPr>
        <p:spPr>
          <a:xfrm>
            <a:off x="3338283" y="5836200"/>
            <a:ext cx="505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Figura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2. Layout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después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su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optimización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9" name="Picture 8" descr="Diagram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A35CF9F0-F999-0550-61A4-84C937FF7F6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CAD8D6"/>
              </a:clrFrom>
              <a:clrTo>
                <a:srgbClr val="CAD8D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00362" y="136525"/>
            <a:ext cx="621276" cy="5591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621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BDA48-3883-31C1-0163-DB53560AE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Comparacion</a:t>
            </a:r>
            <a:r>
              <a:rPr lang="en-US" dirty="0"/>
              <a:t> de </a:t>
            </a:r>
            <a:r>
              <a:rPr lang="en-US" dirty="0" err="1"/>
              <a:t>Tiempos</a:t>
            </a:r>
            <a:r>
              <a:rPr lang="en-US" dirty="0"/>
              <a:t> (</a:t>
            </a:r>
            <a:r>
              <a:rPr lang="en-US" dirty="0" err="1"/>
              <a:t>Traslados</a:t>
            </a:r>
            <a:r>
              <a:rPr lang="en-US" dirty="0"/>
              <a:t>)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7F85C841-CC4A-DA14-926B-C10958AD54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Optimización de entrega de herramientas con la aplicación de 5’S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08053-8AD3-BA1E-13DB-52203C84C5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8E8F200B-8505-4EFD-2573-4F865C2F2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54" y="3236555"/>
            <a:ext cx="4022233" cy="1640580"/>
          </a:xfrm>
          <a:prstGeom prst="rect">
            <a:avLst/>
          </a:prstGeom>
        </p:spPr>
      </p:pic>
      <p:pic>
        <p:nvPicPr>
          <p:cNvPr id="10" name="Picture 10" descr="Table&#10;&#10;Description automatically generated">
            <a:extLst>
              <a:ext uri="{FF2B5EF4-FFF2-40B4-BE49-F238E27FC236}">
                <a16:creationId xmlns:a16="http://schemas.microsoft.com/office/drawing/2014/main" id="{0757D399-8430-DB60-7EB9-E3B1D8FB4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729" y="3236555"/>
            <a:ext cx="4022233" cy="1640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AF918F-131B-DF2F-EB78-AE76CBEFF3D5}"/>
              </a:ext>
            </a:extLst>
          </p:cNvPr>
          <p:cNvSpPr txBox="1"/>
          <p:nvPr/>
        </p:nvSpPr>
        <p:spPr>
          <a:xfrm>
            <a:off x="993954" y="4877135"/>
            <a:ext cx="4022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Figura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3.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Tiempos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antes de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su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optimización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4378C-804B-F7F3-4382-572B6210CB63}"/>
              </a:ext>
            </a:extLst>
          </p:cNvPr>
          <p:cNvSpPr txBox="1"/>
          <p:nvPr/>
        </p:nvSpPr>
        <p:spPr>
          <a:xfrm>
            <a:off x="6400509" y="4877135"/>
            <a:ext cx="445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Figura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4.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Tiempos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después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su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optimización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1" name="Picture 10" descr="Diagram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69764B2E-1882-EFEB-A00A-E5A2B01FE58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CAD8D6"/>
              </a:clrFrom>
              <a:clrTo>
                <a:srgbClr val="CAD8D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00362" y="136525"/>
            <a:ext cx="621276" cy="5591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7545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E22504-3AD9-7275-4735-10840101B48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12471" b="12471"/>
          <a:stretch/>
        </p:blipFill>
        <p:spPr>
          <a:xfrm>
            <a:off x="1375868" y="1797050"/>
            <a:ext cx="2057400" cy="2058988"/>
          </a:xfrm>
          <a:prstGeom prst="rect">
            <a:avLst/>
          </a:prstGeom>
          <a:noFill/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A5F762B-616B-3FF8-9513-8388BEC692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/>
          <a:lstStyle/>
          <a:p>
            <a:r>
              <a:rPr lang="en-US" dirty="0"/>
              <a:t>Shadow board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6672020-17FE-83C2-2006-FA2428C487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45E689-5D6E-9842-4B22-1DF48F316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71" b="12471"/>
          <a:stretch/>
        </p:blipFill>
        <p:spPr>
          <a:xfrm>
            <a:off x="3828270" y="1797050"/>
            <a:ext cx="2057400" cy="2058988"/>
          </a:xfrm>
          <a:prstGeom prst="rect">
            <a:avLst/>
          </a:prstGeom>
          <a:noFill/>
        </p:spPr>
      </p:pic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C8D02FC-E1BC-9BF5-ABE4-71981E067B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9ADF60B-57E0-BDAC-8C13-61A8CFBE89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/>
          <a:lstStyle/>
          <a:p>
            <a:r>
              <a:rPr lang="en-US" dirty="0"/>
              <a:t>Shadow board con sus </a:t>
            </a:r>
            <a:r>
              <a:rPr lang="en-US" dirty="0" err="1"/>
              <a:t>herramientas</a:t>
            </a:r>
            <a:endParaRPr 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05BB5BE1-1E77-907D-3AC7-02362C7DB8A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83CCB6C-83CD-1AC7-C382-B1C78A1922D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>
            <a:noAutofit/>
          </a:bodyPr>
          <a:lstStyle/>
          <a:p>
            <a:r>
              <a:rPr lang="en-US" dirty="0"/>
              <a:t>Shadow board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lugar</a:t>
            </a:r>
            <a:r>
              <a:rPr lang="en-US" dirty="0"/>
              <a:t> de </a:t>
            </a:r>
            <a:r>
              <a:rPr lang="en-US" dirty="0" err="1"/>
              <a:t>trabajo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8CB67626-ECFE-C4D7-1190-D858A37EE2E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1ADB0796-FF0E-DA06-CCDD-1620936C50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/>
          <a:lstStyle/>
          <a:p>
            <a:r>
              <a:rPr lang="en-US" dirty="0"/>
              <a:t>Shadow board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lugar</a:t>
            </a:r>
            <a:r>
              <a:rPr lang="en-US" dirty="0"/>
              <a:t> de </a:t>
            </a:r>
            <a:r>
              <a:rPr lang="en-US" dirty="0" err="1"/>
              <a:t>trabajo</a:t>
            </a:r>
            <a:r>
              <a:rPr lang="en-US" dirty="0"/>
              <a:t> 2</a:t>
            </a:r>
          </a:p>
        </p:txBody>
      </p:sp>
      <p:sp>
        <p:nvSpPr>
          <p:cNvPr id="34" name="Slide Number Placeholder 15">
            <a:extLst>
              <a:ext uri="{FF2B5EF4-FFF2-40B4-BE49-F238E27FC236}">
                <a16:creationId xmlns:a16="http://schemas.microsoft.com/office/drawing/2014/main" id="{E750ACEE-F971-5593-283D-3915139263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08008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CEE41ED-F486-FC03-4166-A300FB66570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t="12471" b="12471"/>
          <a:stretch>
            <a:fillRect/>
          </a:stretch>
        </p:blipFill>
        <p:spPr>
          <a:xfrm>
            <a:off x="6280150" y="1797050"/>
            <a:ext cx="2057400" cy="2058988"/>
          </a:xfrm>
          <a:prstGeom prst="rect">
            <a:avLst/>
          </a:prstGeom>
        </p:spPr>
      </p:pic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AFE93BC3-0069-0CC8-7B64-5060FFC82132}"/>
              </a:ext>
            </a:extLst>
          </p:cNvPr>
          <p:cNvSpPr txBox="1">
            <a:spLocks/>
          </p:cNvSpPr>
          <p:nvPr/>
        </p:nvSpPr>
        <p:spPr>
          <a:xfrm>
            <a:off x="8758732" y="1797050"/>
            <a:ext cx="2057400" cy="2058988"/>
          </a:xfrm>
          <a:prstGeom prst="rect">
            <a:avLst/>
          </a:prstGeom>
        </p:spPr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358AFD5-AEB5-0135-5EDC-FB77718129E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12471" b="12471"/>
          <a:stretch>
            <a:fillRect/>
          </a:stretch>
        </p:blipFill>
        <p:spPr>
          <a:xfrm>
            <a:off x="8732838" y="1797050"/>
            <a:ext cx="2057400" cy="20589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3EBC97-DEA5-E062-BD6E-513C3E00A562}"/>
              </a:ext>
            </a:extLst>
          </p:cNvPr>
          <p:cNvSpPr/>
          <p:nvPr/>
        </p:nvSpPr>
        <p:spPr>
          <a:xfrm>
            <a:off x="1196622" y="1580444"/>
            <a:ext cx="9798756" cy="3285067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647EB5-73A1-EEF5-1159-0F4F2E171D2A}"/>
              </a:ext>
            </a:extLst>
          </p:cNvPr>
          <p:cNvSpPr txBox="1"/>
          <p:nvPr/>
        </p:nvSpPr>
        <p:spPr>
          <a:xfrm>
            <a:off x="1196622" y="4865511"/>
            <a:ext cx="9798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Figura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5.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Shadowboard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9D04BFB4-4136-50E8-B0C7-FE2CD875DFAC}"/>
              </a:ext>
            </a:extLst>
          </p:cNvPr>
          <p:cNvSpPr txBox="1">
            <a:spLocks/>
          </p:cNvSpPr>
          <p:nvPr/>
        </p:nvSpPr>
        <p:spPr>
          <a:xfrm>
            <a:off x="24079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Optimización de entrega de herramientas con la aplicación de 5’S</a:t>
            </a:r>
            <a:endParaRPr lang="en-US" dirty="0"/>
          </a:p>
        </p:txBody>
      </p:sp>
      <p:pic>
        <p:nvPicPr>
          <p:cNvPr id="43" name="Picture 42" descr="Diagram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1A322BDE-D9C8-A298-B0EE-CC9915556A8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CAD8D6"/>
              </a:clrFrom>
              <a:clrTo>
                <a:srgbClr val="CAD8D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00362" y="136525"/>
            <a:ext cx="621276" cy="5591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1281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BDA48-3883-31C1-0163-DB53560AE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Comparacion</a:t>
            </a:r>
            <a:r>
              <a:rPr lang="en-US" dirty="0"/>
              <a:t> de </a:t>
            </a:r>
            <a:r>
              <a:rPr lang="en-US" dirty="0" err="1"/>
              <a:t>Tiempos</a:t>
            </a:r>
            <a:r>
              <a:rPr lang="en-US" dirty="0"/>
              <a:t> (Shadow Board)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1E395656-C88E-79BD-4B3A-5178F99F7A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Optimización de entrega de herramientas con la aplicación de 5’S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08053-8AD3-BA1E-13DB-52203C84C5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46B4636D-1DA0-1D07-F4DE-F30EB1D20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165" y="3472668"/>
            <a:ext cx="3292430" cy="1329341"/>
          </a:xfrm>
          <a:prstGeom prst="rect">
            <a:avLst/>
          </a:prstGeom>
        </p:spPr>
      </p:pic>
      <p:pic>
        <p:nvPicPr>
          <p:cNvPr id="8" name="Picture 10" descr="Table&#10;&#10;Description automatically generated">
            <a:extLst>
              <a:ext uri="{FF2B5EF4-FFF2-40B4-BE49-F238E27FC236}">
                <a16:creationId xmlns:a16="http://schemas.microsoft.com/office/drawing/2014/main" id="{90F4E9A4-B84E-753C-3A32-D61C50800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855" y="3429738"/>
            <a:ext cx="3292430" cy="1329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5FB534-519B-9040-0C33-32FCF545A811}"/>
              </a:ext>
            </a:extLst>
          </p:cNvPr>
          <p:cNvSpPr txBox="1"/>
          <p:nvPr/>
        </p:nvSpPr>
        <p:spPr>
          <a:xfrm>
            <a:off x="1262263" y="4802009"/>
            <a:ext cx="4022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Figura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6.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Tiempos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antes de la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utilización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del shadow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41C3A-CBB7-18FA-468B-A551A301D284}"/>
              </a:ext>
            </a:extLst>
          </p:cNvPr>
          <p:cNvSpPr txBox="1"/>
          <p:nvPr/>
        </p:nvSpPr>
        <p:spPr>
          <a:xfrm>
            <a:off x="7089953" y="4759079"/>
            <a:ext cx="4022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Figura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7.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Tiempos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antes de la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utilización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del shadow board</a:t>
            </a:r>
          </a:p>
        </p:txBody>
      </p:sp>
      <p:pic>
        <p:nvPicPr>
          <p:cNvPr id="14" name="Picture 13" descr="Diagram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041250C6-7633-54AE-3484-D8E72BBB713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CAD8D6"/>
              </a:clrFrom>
              <a:clrTo>
                <a:srgbClr val="CAD8D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00362" y="136525"/>
            <a:ext cx="621276" cy="5591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4839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12124-3813-A643-34FE-A96BEBF1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Conclusión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7B40D-D8A6-2FCA-71B5-7A3697C9A0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8DA567-785C-CED5-625D-D97ECEA8B4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s-ES" dirty="0"/>
              <a:t>Con este proyecto logramos una optimización de tiempos en el recorrido de traslado del almacén al área de producción en donde gracias a las 5s para el operador le fue más cómodo tener un lugar donde colocar las herramientas así hubo menos paros de las maquinas. Nuestra </a:t>
            </a:r>
            <a:r>
              <a:rPr lang="es-ES" dirty="0" err="1"/>
              <a:t>hipotesis</a:t>
            </a:r>
            <a:r>
              <a:rPr lang="es-ES" dirty="0"/>
              <a:t> fue correcta debido a que hubo una </a:t>
            </a:r>
            <a:r>
              <a:rPr lang="es-ES" dirty="0" err="1"/>
              <a:t>reduccion</a:t>
            </a:r>
            <a:r>
              <a:rPr lang="es-ES" dirty="0"/>
              <a:t> de tiempos en la </a:t>
            </a:r>
            <a:r>
              <a:rPr lang="es-ES" dirty="0" err="1"/>
              <a:t>busqueda</a:t>
            </a:r>
            <a:r>
              <a:rPr lang="es-ES" dirty="0"/>
              <a:t> de las herramientas necesarias en la </a:t>
            </a:r>
            <a:r>
              <a:rPr lang="es-ES" dirty="0" err="1"/>
              <a:t>linea</a:t>
            </a:r>
            <a:r>
              <a:rPr lang="es-ES" dirty="0"/>
              <a:t>.</a:t>
            </a:r>
          </a:p>
          <a:p>
            <a:r>
              <a:rPr lang="es-ES" dirty="0"/>
              <a:t>En la comparativa de los tiempos de traslados se observo que fue una </a:t>
            </a:r>
            <a:r>
              <a:rPr lang="es-ES" dirty="0" err="1"/>
              <a:t>reduccion</a:t>
            </a:r>
            <a:r>
              <a:rPr lang="es-ES" dirty="0"/>
              <a:t> del 50% del tiempo de traslados, gracias a los diagramas de flujo de trayecto.</a:t>
            </a:r>
          </a:p>
          <a:p>
            <a:endParaRPr lang="es-E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4CFB68F-710F-7D0A-0C4C-C5949120C9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356350"/>
            <a:ext cx="4114800" cy="365125"/>
          </a:xfrm>
        </p:spPr>
        <p:txBody>
          <a:bodyPr/>
          <a:lstStyle/>
          <a:p>
            <a:r>
              <a:rPr lang="es-ES" dirty="0"/>
              <a:t>Optimización de entrega de herramientas con la aplicación de 5’S</a:t>
            </a:r>
            <a:endParaRPr lang="en-US" dirty="0"/>
          </a:p>
        </p:txBody>
      </p:sp>
      <p:pic>
        <p:nvPicPr>
          <p:cNvPr id="3" name="Picture 2" descr="Diagram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BD8EA49C-1BD8-58E9-9808-87F23E03BC0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CAD8D6"/>
              </a:clrFrom>
              <a:clrTo>
                <a:srgbClr val="CAD8D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00362" y="136525"/>
            <a:ext cx="621276" cy="5591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1320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3"/>
                </a:solidFill>
                <a:latin typeface="Baskerville Old Face" panose="02020602080505020303" pitchFamily="18" charset="77"/>
                <a:cs typeface="Calibri Light"/>
              </a:rPr>
              <a:t>Índice</a:t>
            </a:r>
            <a:endParaRPr lang="en-US" dirty="0">
              <a:solidFill>
                <a:schemeClr val="accent3"/>
              </a:solidFill>
              <a:latin typeface="Baskerville Old Face" panose="02020602080505020303" pitchFamily="18" charset="7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0AC0D-F624-B281-1AB5-687E5F6B3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</a:t>
            </a:r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08A3395B-5659-47E4-8F54-71340961F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1633" flipH="1">
            <a:off x="1654192" y="3058939"/>
            <a:ext cx="1243661" cy="790090"/>
          </a:xfrm>
          <a:prstGeom prst="rect">
            <a:avLst/>
          </a:prstGeom>
        </p:spPr>
      </p:pic>
      <p:pic>
        <p:nvPicPr>
          <p:cNvPr id="1929" name="Picture 1928" descr="Floral leaf accent">
            <a:extLst>
              <a:ext uri="{FF2B5EF4-FFF2-40B4-BE49-F238E27FC236}">
                <a16:creationId xmlns:a16="http://schemas.microsoft.com/office/drawing/2014/main" id="{CF8E7A1B-4724-55CB-6FAD-D8E756293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531" y="2304288"/>
            <a:ext cx="1791038" cy="20336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Gill Sans Nova Light" panose="020B0302020104020203" pitchFamily="34" charset="0"/>
                <a:cs typeface="Gill Sans Light" panose="020B0302020104020203" pitchFamily="34" charset="-79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Introducción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Gill Sans Nova Light" panose="020B0302020104020203" pitchFamily="34" charset="0"/>
              <a:cs typeface="Gill Sans Light" panose="020B0302020104020203" pitchFamily="34" charset="-79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Gill Sans Nova Light" panose="020B0302020104020203" pitchFamily="34" charset="0"/>
                <a:cs typeface="Gill Sans Light" panose="020B0302020104020203" pitchFamily="34" charset="-79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Hipótesis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Gill Sans Nova Light" panose="020B0302020104020203" pitchFamily="34" charset="0"/>
              <a:cs typeface="Gill Sans Light" panose="020B0302020104020203" pitchFamily="34" charset="-79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Gill Sans Nova Light" panose="020B0302020104020203" pitchFamily="34" charset="0"/>
                <a:cs typeface="Gill Sans Light" panose="020B0302020104020203" pitchFamily="34" charset="-79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Causa del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Gill Sans Nova Light" panose="020B0302020104020203" pitchFamily="34" charset="0"/>
                <a:cs typeface="Gill Sans Light" panose="020B0302020104020203" pitchFamily="34" charset="-79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problema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Gill Sans Nova Light" panose="020B0302020104020203" pitchFamily="34" charset="0"/>
              <a:cs typeface="Gill Sans Light" panose="020B0302020104020203" pitchFamily="34" charset="-79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Gill Sans Nova Light" panose="020B0302020104020203" pitchFamily="34" charset="0"/>
                <a:cs typeface="Gill Sans Light" panose="020B0302020104020203" pitchFamily="34" charset="-79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Alcance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Gill Sans Nova Light" panose="020B0302020104020203" pitchFamily="34" charset="0"/>
              <a:cs typeface="Gill Sans Light" panose="020B0302020104020203" pitchFamily="34" charset="-79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Gill Sans Nova Light" panose="020B0302020104020203" pitchFamily="34" charset="0"/>
                <a:cs typeface="Gill Sans Light" panose="020B0302020104020203" pitchFamily="34" charset="-79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Resultados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Gill Sans Nova Light" panose="020B0302020104020203" pitchFamily="34" charset="0"/>
              <a:cs typeface="Gill Sans Light" panose="020B0302020104020203" pitchFamily="34" charset="-79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Gill Sans Nova Light" panose="020B0302020104020203" pitchFamily="34" charset="0"/>
                <a:cs typeface="Gill Sans Light" panose="020B0302020104020203" pitchFamily="34" charset="-79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Conclusión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Gill Sans Nova Light" panose="020B0302020104020203" pitchFamily="34" charset="0"/>
              <a:cs typeface="Gill Sans Light" panose="020B0302020104020203" pitchFamily="34" charset="-79"/>
            </a:endParaRPr>
          </a:p>
          <a:p>
            <a:endParaRPr lang="en-US" dirty="0">
              <a:solidFill>
                <a:schemeClr val="accent3"/>
              </a:solidFill>
              <a:latin typeface="Gill Sans Nova Light" panose="020B0302020104020203" pitchFamily="34" charset="0"/>
              <a:cs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47406-5839-A735-732D-5690E631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0792" y="6356350"/>
            <a:ext cx="4114800" cy="365125"/>
          </a:xfrm>
        </p:spPr>
        <p:txBody>
          <a:bodyPr/>
          <a:lstStyle/>
          <a:p>
            <a:r>
              <a:rPr lang="es-ES" dirty="0"/>
              <a:t>Optimización de entrega de herramientas con la aplicación de 5’S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884A3-BD82-0FC6-A582-54DD17DB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 descr="Floral leaf accent">
            <a:extLst>
              <a:ext uri="{FF2B5EF4-FFF2-40B4-BE49-F238E27FC236}">
                <a16:creationId xmlns:a16="http://schemas.microsoft.com/office/drawing/2014/main" id="{00BAF843-381B-F573-8CF2-080CD9F4B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1633" flipH="1">
            <a:off x="1676363" y="3058938"/>
            <a:ext cx="1243661" cy="790090"/>
          </a:xfrm>
          <a:prstGeom prst="rect">
            <a:avLst/>
          </a:prstGeom>
        </p:spPr>
      </p:pic>
      <p:pic>
        <p:nvPicPr>
          <p:cNvPr id="8" name="Picture 7" descr="Floral leaf accent">
            <a:extLst>
              <a:ext uri="{FF2B5EF4-FFF2-40B4-BE49-F238E27FC236}">
                <a16:creationId xmlns:a16="http://schemas.microsoft.com/office/drawing/2014/main" id="{4F18B5BB-4372-7EFE-2A86-2068836C7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701" y="2304288"/>
            <a:ext cx="1791038" cy="203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2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12124-3813-A643-34FE-A96BEBF1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Introducción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F32218-3FD3-FF8D-2635-FE37D16342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Optimización de entrega de herramientas con la aplicación de 5’S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7B40D-D8A6-2FCA-71B5-7A3697C9A0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8DA567-785C-CED5-625D-D97ECEA8B4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s-ES" dirty="0"/>
              <a:t>En las áreas de producción a los operadores les hace falta la herramienta para trabajar, cuando van al almacén de herramienta pierden tiempo al ir, lo que causa el paro de la máquina.</a:t>
            </a:r>
          </a:p>
          <a:p>
            <a:r>
              <a:rPr lang="es-ES" dirty="0"/>
              <a:t>Elegimos este tema para optimizar los tiempos de entrega y la facilidad de entrega de herramental para los operadores.</a:t>
            </a:r>
            <a:endParaRPr lang="en-US" dirty="0"/>
          </a:p>
        </p:txBody>
      </p:sp>
      <p:pic>
        <p:nvPicPr>
          <p:cNvPr id="31" name="Picture 30" descr="Diagram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22E7EAF4-08F9-0883-5DB1-0B05674386E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AD8D6"/>
              </a:clrFrom>
              <a:clrTo>
                <a:srgbClr val="CAD8D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00362" y="136525"/>
            <a:ext cx="621276" cy="5591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60983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BDCD1-C1D8-3133-D471-77DC84C28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board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5E912F-A724-A559-C030-0E2532B98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>
              <a:lnSpc>
                <a:spcPct val="7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3"/>
                </a:solidFill>
              </a:rPr>
              <a:t>Clasifican</a:t>
            </a:r>
            <a:r>
              <a:rPr lang="en-US" sz="2800" dirty="0">
                <a:solidFill>
                  <a:schemeClr val="accent3"/>
                </a:solidFill>
              </a:rPr>
              <a:t> y </a:t>
            </a:r>
            <a:r>
              <a:rPr lang="en-US" sz="2800" dirty="0" err="1">
                <a:solidFill>
                  <a:schemeClr val="accent3"/>
                </a:solidFill>
              </a:rPr>
              <a:t>separan</a:t>
            </a:r>
            <a:r>
              <a:rPr lang="en-US" sz="2800" dirty="0">
                <a:solidFill>
                  <a:schemeClr val="accent3"/>
                </a:solidFill>
              </a:rPr>
              <a:t> lo que se </a:t>
            </a:r>
            <a:r>
              <a:rPr lang="en-US" sz="2800" dirty="0" err="1">
                <a:solidFill>
                  <a:schemeClr val="accent3"/>
                </a:solidFill>
              </a:rPr>
              <a:t>necesita</a:t>
            </a:r>
            <a:r>
              <a:rPr lang="en-US" sz="2800" dirty="0">
                <a:solidFill>
                  <a:schemeClr val="accent3"/>
                </a:solidFill>
              </a:rPr>
              <a:t> y lo que no </a:t>
            </a:r>
            <a:r>
              <a:rPr lang="en-US" sz="2800" dirty="0" err="1">
                <a:solidFill>
                  <a:schemeClr val="accent3"/>
                </a:solidFill>
              </a:rPr>
              <a:t>en</a:t>
            </a:r>
            <a:r>
              <a:rPr lang="en-US" sz="2800" dirty="0">
                <a:solidFill>
                  <a:schemeClr val="accent3"/>
                </a:solidFill>
              </a:rPr>
              <a:t> </a:t>
            </a:r>
            <a:r>
              <a:rPr lang="en-US" sz="2800" dirty="0" err="1">
                <a:solidFill>
                  <a:schemeClr val="accent3"/>
                </a:solidFill>
              </a:rPr>
              <a:t>el</a:t>
            </a:r>
            <a:r>
              <a:rPr lang="en-US" sz="2800" dirty="0">
                <a:solidFill>
                  <a:schemeClr val="accent3"/>
                </a:solidFill>
              </a:rPr>
              <a:t> </a:t>
            </a:r>
            <a:r>
              <a:rPr lang="en-US" sz="2800" dirty="0" err="1">
                <a:solidFill>
                  <a:schemeClr val="accent3"/>
                </a:solidFill>
              </a:rPr>
              <a:t>área</a:t>
            </a:r>
            <a:r>
              <a:rPr lang="en-US" sz="2800" dirty="0">
                <a:solidFill>
                  <a:schemeClr val="accent3"/>
                </a:solidFill>
              </a:rPr>
              <a:t>.</a:t>
            </a:r>
          </a:p>
          <a:p>
            <a:pPr marL="228600" indent="-228600">
              <a:lnSpc>
                <a:spcPct val="7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3"/>
                </a:solidFill>
              </a:rPr>
              <a:t>Acomoda</a:t>
            </a:r>
            <a:r>
              <a:rPr lang="en-US" sz="2800" dirty="0">
                <a:solidFill>
                  <a:schemeClr val="accent3"/>
                </a:solidFill>
              </a:rPr>
              <a:t> </a:t>
            </a:r>
            <a:r>
              <a:rPr lang="en-US" sz="2800" dirty="0" err="1">
                <a:solidFill>
                  <a:schemeClr val="accent3"/>
                </a:solidFill>
              </a:rPr>
              <a:t>los</a:t>
            </a:r>
            <a:r>
              <a:rPr lang="en-US" sz="2800" dirty="0">
                <a:solidFill>
                  <a:schemeClr val="accent3"/>
                </a:solidFill>
              </a:rPr>
              <a:t> </a:t>
            </a:r>
            <a:r>
              <a:rPr lang="en-US" sz="2800" dirty="0" err="1">
                <a:solidFill>
                  <a:schemeClr val="accent3"/>
                </a:solidFill>
              </a:rPr>
              <a:t>artículos</a:t>
            </a:r>
            <a:r>
              <a:rPr lang="en-US" sz="2800" dirty="0">
                <a:solidFill>
                  <a:schemeClr val="accent3"/>
                </a:solidFill>
              </a:rPr>
              <a:t> </a:t>
            </a:r>
            <a:r>
              <a:rPr lang="en-US" sz="2800" dirty="0" err="1">
                <a:solidFill>
                  <a:schemeClr val="accent3"/>
                </a:solidFill>
              </a:rPr>
              <a:t>necesarios</a:t>
            </a:r>
            <a:r>
              <a:rPr lang="en-US" sz="2800" dirty="0">
                <a:solidFill>
                  <a:schemeClr val="accent3"/>
                </a:solidFill>
              </a:rPr>
              <a:t> para que </a:t>
            </a:r>
            <a:r>
              <a:rPr lang="en-US" sz="2800" dirty="0" err="1">
                <a:solidFill>
                  <a:schemeClr val="accent3"/>
                </a:solidFill>
              </a:rPr>
              <a:t>estén</a:t>
            </a:r>
            <a:r>
              <a:rPr lang="en-US" sz="2800" dirty="0">
                <a:solidFill>
                  <a:schemeClr val="accent3"/>
                </a:solidFill>
              </a:rPr>
              <a:t> </a:t>
            </a:r>
            <a:r>
              <a:rPr lang="en-US" sz="2800" dirty="0" err="1">
                <a:solidFill>
                  <a:schemeClr val="accent3"/>
                </a:solidFill>
              </a:rPr>
              <a:t>listos</a:t>
            </a:r>
            <a:r>
              <a:rPr lang="en-US" sz="2800" dirty="0">
                <a:solidFill>
                  <a:schemeClr val="accent3"/>
                </a:solidFill>
              </a:rPr>
              <a:t> y </a:t>
            </a:r>
            <a:r>
              <a:rPr lang="en-US" sz="2800" dirty="0" err="1">
                <a:solidFill>
                  <a:schemeClr val="accent3"/>
                </a:solidFill>
              </a:rPr>
              <a:t>sean</a:t>
            </a:r>
            <a:r>
              <a:rPr lang="en-US" sz="2800" dirty="0">
                <a:solidFill>
                  <a:schemeClr val="accent3"/>
                </a:solidFill>
              </a:rPr>
              <a:t> </a:t>
            </a:r>
            <a:r>
              <a:rPr lang="en-US" sz="2800" dirty="0" err="1">
                <a:solidFill>
                  <a:schemeClr val="accent3"/>
                </a:solidFill>
              </a:rPr>
              <a:t>fáciles</a:t>
            </a:r>
            <a:r>
              <a:rPr lang="en-US" sz="2800" dirty="0">
                <a:solidFill>
                  <a:schemeClr val="accent3"/>
                </a:solidFill>
              </a:rPr>
              <a:t> de </a:t>
            </a:r>
            <a:r>
              <a:rPr lang="en-US" sz="2800" dirty="0" err="1">
                <a:solidFill>
                  <a:schemeClr val="accent3"/>
                </a:solidFill>
              </a:rPr>
              <a:t>utilizar</a:t>
            </a:r>
            <a:endParaRPr lang="en-US" sz="2800" dirty="0">
              <a:solidFill>
                <a:schemeClr val="accent3"/>
              </a:solidFill>
            </a:endParaRPr>
          </a:p>
          <a:p>
            <a:pPr marL="228600" indent="-228600">
              <a:lnSpc>
                <a:spcPct val="7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3"/>
                </a:solidFill>
              </a:rPr>
              <a:t>Ordena</a:t>
            </a:r>
            <a:r>
              <a:rPr lang="en-US" sz="2800" dirty="0">
                <a:solidFill>
                  <a:schemeClr val="accent3"/>
                </a:solidFill>
              </a:rPr>
              <a:t> </a:t>
            </a:r>
            <a:r>
              <a:rPr lang="en-US" sz="2800" dirty="0" err="1">
                <a:solidFill>
                  <a:schemeClr val="accent3"/>
                </a:solidFill>
              </a:rPr>
              <a:t>el</a:t>
            </a:r>
            <a:r>
              <a:rPr lang="en-US" sz="2800" dirty="0">
                <a:solidFill>
                  <a:schemeClr val="accent3"/>
                </a:solidFill>
              </a:rPr>
              <a:t> </a:t>
            </a:r>
            <a:r>
              <a:rPr lang="en-US" sz="2800" dirty="0" err="1">
                <a:solidFill>
                  <a:schemeClr val="accent3"/>
                </a:solidFill>
              </a:rPr>
              <a:t>espacio</a:t>
            </a:r>
            <a:r>
              <a:rPr lang="en-US" sz="2800" dirty="0">
                <a:solidFill>
                  <a:schemeClr val="accent3"/>
                </a:solidFill>
              </a:rPr>
              <a:t> de </a:t>
            </a:r>
            <a:r>
              <a:rPr lang="en-US" sz="2800" dirty="0" err="1">
                <a:solidFill>
                  <a:schemeClr val="accent3"/>
                </a:solidFill>
              </a:rPr>
              <a:t>trabajo</a:t>
            </a:r>
            <a:r>
              <a:rPr lang="en-US" sz="2800" dirty="0">
                <a:solidFill>
                  <a:schemeClr val="accent3"/>
                </a:solidFill>
              </a:rPr>
              <a:t> con </a:t>
            </a:r>
            <a:r>
              <a:rPr lang="en-US" sz="2800" dirty="0" err="1">
                <a:solidFill>
                  <a:schemeClr val="accent3"/>
                </a:solidFill>
              </a:rPr>
              <a:t>limpieza</a:t>
            </a:r>
            <a:r>
              <a:rPr lang="en-US" sz="2800" dirty="0">
                <a:solidFill>
                  <a:schemeClr val="accent3"/>
                </a:solidFill>
              </a:rPr>
              <a:t> para </a:t>
            </a:r>
            <a:r>
              <a:rPr lang="en-US" sz="2800" dirty="0" err="1">
                <a:solidFill>
                  <a:schemeClr val="accent3"/>
                </a:solidFill>
              </a:rPr>
              <a:t>mantener</a:t>
            </a:r>
            <a:r>
              <a:rPr lang="en-US" sz="2800" dirty="0">
                <a:solidFill>
                  <a:schemeClr val="accent3"/>
                </a:solidFill>
              </a:rPr>
              <a:t> </a:t>
            </a:r>
            <a:r>
              <a:rPr lang="en-US" sz="2800" dirty="0" err="1">
                <a:solidFill>
                  <a:schemeClr val="accent3"/>
                </a:solidFill>
              </a:rPr>
              <a:t>los</a:t>
            </a:r>
            <a:r>
              <a:rPr lang="en-US" sz="2800" dirty="0">
                <a:solidFill>
                  <a:schemeClr val="accent3"/>
                </a:solidFill>
              </a:rPr>
              <a:t> </a:t>
            </a:r>
            <a:r>
              <a:rPr lang="en-US" sz="2800" dirty="0" err="1">
                <a:solidFill>
                  <a:schemeClr val="accent3"/>
                </a:solidFill>
              </a:rPr>
              <a:t>estándares</a:t>
            </a:r>
            <a:r>
              <a:rPr lang="en-US" sz="2800" dirty="0">
                <a:solidFill>
                  <a:schemeClr val="accent3"/>
                </a:solidFill>
              </a:rPr>
              <a:t> e </a:t>
            </a:r>
            <a:r>
              <a:rPr lang="en-US" sz="2800" dirty="0" err="1">
                <a:solidFill>
                  <a:schemeClr val="accent3"/>
                </a:solidFill>
              </a:rPr>
              <a:t>identificar</a:t>
            </a:r>
            <a:r>
              <a:rPr lang="en-US" sz="2800" dirty="0">
                <a:solidFill>
                  <a:schemeClr val="accent3"/>
                </a:solidFill>
              </a:rPr>
              <a:t> </a:t>
            </a:r>
            <a:r>
              <a:rPr lang="en-US" sz="2800" dirty="0" err="1">
                <a:solidFill>
                  <a:schemeClr val="accent3"/>
                </a:solidFill>
              </a:rPr>
              <a:t>defectos</a:t>
            </a:r>
            <a:endParaRPr lang="en-US" sz="28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8282D-1BD3-3684-D35C-A203DACE2F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47465C8-2846-0800-92B3-FB46BF4B593E}"/>
              </a:ext>
            </a:extLst>
          </p:cNvPr>
          <p:cNvSpPr txBox="1">
            <a:spLocks/>
          </p:cNvSpPr>
          <p:nvPr/>
        </p:nvSpPr>
        <p:spPr>
          <a:xfrm>
            <a:off x="24079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Optimización de entrega de herramientas con la aplicación de 5’S</a:t>
            </a:r>
            <a:endParaRPr lang="en-US" dirty="0"/>
          </a:p>
        </p:txBody>
      </p:sp>
      <p:pic>
        <p:nvPicPr>
          <p:cNvPr id="11" name="Picture 10" descr="Diagram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1ABE1F04-8BC4-87BA-7489-8EDEC604674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AD8D6"/>
              </a:clrFrom>
              <a:clrTo>
                <a:srgbClr val="CAD8D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00362" y="136525"/>
            <a:ext cx="621276" cy="5591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331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4E2A-DA0F-082E-0354-3540D1BB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C782BC-DD26-0766-5518-5113E2ACC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1S </a:t>
            </a:r>
            <a:r>
              <a:rPr lang="en-US" dirty="0" err="1"/>
              <a:t>Seleccionar</a:t>
            </a:r>
            <a:r>
              <a:rPr lang="en-US" dirty="0"/>
              <a:t>: </a:t>
            </a:r>
            <a:r>
              <a:rPr lang="en-US" dirty="0" err="1"/>
              <a:t>Distinguir</a:t>
            </a:r>
            <a:r>
              <a:rPr lang="en-US" dirty="0"/>
              <a:t> </a:t>
            </a:r>
            <a:r>
              <a:rPr lang="en-US" dirty="0" err="1"/>
              <a:t>claramente</a:t>
            </a:r>
            <a:r>
              <a:rPr lang="en-US" dirty="0"/>
              <a:t> entre lo que es </a:t>
            </a:r>
            <a:r>
              <a:rPr lang="en-US" dirty="0" err="1"/>
              <a:t>necesario</a:t>
            </a:r>
            <a:r>
              <a:rPr lang="en-US" dirty="0"/>
              <a:t> y lo que no es </a:t>
            </a:r>
            <a:r>
              <a:rPr lang="en-US" dirty="0" err="1"/>
              <a:t>necesario</a:t>
            </a:r>
            <a:endParaRPr lang="en-US" dirty="0"/>
          </a:p>
          <a:p>
            <a:r>
              <a:rPr lang="en-US" dirty="0"/>
              <a:t>2S </a:t>
            </a:r>
            <a:r>
              <a:rPr lang="en-US" dirty="0" err="1"/>
              <a:t>Ordenar</a:t>
            </a:r>
            <a:r>
              <a:rPr lang="en-US" dirty="0"/>
              <a:t>: </a:t>
            </a:r>
            <a:r>
              <a:rPr lang="en-US" dirty="0" err="1"/>
              <a:t>Estandarizar</a:t>
            </a:r>
            <a:r>
              <a:rPr lang="en-US" dirty="0"/>
              <a:t> la forma </a:t>
            </a:r>
            <a:r>
              <a:rPr lang="en-US" dirty="0" err="1"/>
              <a:t>necesaria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que las </a:t>
            </a:r>
            <a:r>
              <a:rPr lang="en-US" dirty="0" err="1"/>
              <a:t>cosas</a:t>
            </a:r>
            <a:r>
              <a:rPr lang="en-US" dirty="0"/>
              <a:t> que </a:t>
            </a:r>
            <a:r>
              <a:rPr lang="en-US" dirty="0" err="1"/>
              <a:t>si</a:t>
            </a:r>
            <a:r>
              <a:rPr lang="en-US" dirty="0"/>
              <a:t> se </a:t>
            </a:r>
            <a:r>
              <a:rPr lang="en-US" dirty="0" err="1"/>
              <a:t>necesitan</a:t>
            </a:r>
            <a:r>
              <a:rPr lang="en-US" dirty="0"/>
              <a:t> </a:t>
            </a:r>
            <a:r>
              <a:rPr lang="en-US" dirty="0" err="1"/>
              <a:t>deben</a:t>
            </a:r>
            <a:r>
              <a:rPr lang="en-US" dirty="0"/>
              <a:t> </a:t>
            </a:r>
            <a:r>
              <a:rPr lang="en-US" dirty="0" err="1"/>
              <a:t>mantenerse</a:t>
            </a:r>
            <a:r>
              <a:rPr lang="en-US" dirty="0"/>
              <a:t> </a:t>
            </a:r>
            <a:r>
              <a:rPr lang="en-US" dirty="0" err="1"/>
              <a:t>ordenadas</a:t>
            </a:r>
            <a:r>
              <a:rPr lang="en-US" dirty="0"/>
              <a:t>, para que se </a:t>
            </a:r>
            <a:r>
              <a:rPr lang="en-US" dirty="0" err="1"/>
              <a:t>facil</a:t>
            </a:r>
            <a:r>
              <a:rPr lang="en-US" dirty="0"/>
              <a:t> para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encotrarlas</a:t>
            </a:r>
            <a:r>
              <a:rPr lang="en-US" dirty="0"/>
              <a:t>.</a:t>
            </a:r>
          </a:p>
          <a:p>
            <a:r>
              <a:rPr lang="en-US" dirty="0"/>
              <a:t>3S </a:t>
            </a:r>
            <a:r>
              <a:rPr lang="en-US" dirty="0" err="1"/>
              <a:t>Limpiar</a:t>
            </a:r>
            <a:r>
              <a:rPr lang="en-US" dirty="0"/>
              <a:t>: Formas de </a:t>
            </a:r>
            <a:r>
              <a:rPr lang="en-US" dirty="0" err="1"/>
              <a:t>prevenir</a:t>
            </a:r>
            <a:r>
              <a:rPr lang="en-US" dirty="0"/>
              <a:t> la </a:t>
            </a:r>
            <a:r>
              <a:rPr lang="en-US" dirty="0" err="1"/>
              <a:t>suciedad</a:t>
            </a:r>
            <a:r>
              <a:rPr lang="en-US" dirty="0"/>
              <a:t> y </a:t>
            </a:r>
            <a:r>
              <a:rPr lang="en-US" dirty="0" err="1"/>
              <a:t>escombros</a:t>
            </a:r>
            <a:r>
              <a:rPr lang="en-US" dirty="0"/>
              <a:t> de un </a:t>
            </a:r>
            <a:r>
              <a:rPr lang="en-US" dirty="0" err="1"/>
              <a:t>área</a:t>
            </a:r>
            <a:endParaRPr lang="en-US" dirty="0"/>
          </a:p>
          <a:p>
            <a:r>
              <a:rPr lang="en-US" dirty="0"/>
              <a:t>4S </a:t>
            </a:r>
            <a:r>
              <a:rPr lang="en-US" dirty="0" err="1"/>
              <a:t>Estandarizar</a:t>
            </a:r>
            <a:r>
              <a:rPr lang="en-US" dirty="0"/>
              <a:t>: Las </a:t>
            </a:r>
            <a:r>
              <a:rPr lang="en-US" dirty="0" err="1"/>
              <a:t>primeras</a:t>
            </a:r>
            <a:r>
              <a:rPr lang="en-US" dirty="0"/>
              <a:t> 3S se </a:t>
            </a:r>
            <a:r>
              <a:rPr lang="en-US" dirty="0" err="1"/>
              <a:t>mantienen</a:t>
            </a:r>
            <a:r>
              <a:rPr lang="en-US" dirty="0"/>
              <a:t>, se </a:t>
            </a:r>
            <a:r>
              <a:rPr lang="en-US" dirty="0" err="1"/>
              <a:t>logra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realiza</a:t>
            </a:r>
            <a:r>
              <a:rPr lang="en-US" dirty="0"/>
              <a:t> </a:t>
            </a:r>
            <a:r>
              <a:rPr lang="en-US" dirty="0" err="1"/>
              <a:t>limpieza</a:t>
            </a:r>
            <a:r>
              <a:rPr lang="en-US" dirty="0"/>
              <a:t> </a:t>
            </a:r>
            <a:r>
              <a:rPr lang="en-US" dirty="0" err="1"/>
              <a:t>constantemente</a:t>
            </a:r>
            <a:r>
              <a:rPr lang="en-US" dirty="0"/>
              <a:t>.</a:t>
            </a:r>
          </a:p>
          <a:p>
            <a:r>
              <a:rPr lang="en-US" dirty="0"/>
              <a:t>5S </a:t>
            </a:r>
            <a:r>
              <a:rPr lang="en-US" dirty="0" err="1"/>
              <a:t>Sostener</a:t>
            </a:r>
            <a:r>
              <a:rPr lang="en-US" dirty="0"/>
              <a:t>: Tener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habito</a:t>
            </a:r>
            <a:r>
              <a:rPr lang="en-US" dirty="0"/>
              <a:t> de </a:t>
            </a:r>
            <a:r>
              <a:rPr lang="en-US" dirty="0" err="1"/>
              <a:t>adoptar</a:t>
            </a:r>
            <a:r>
              <a:rPr lang="en-US" dirty="0"/>
              <a:t> la </a:t>
            </a:r>
            <a:r>
              <a:rPr lang="en-US" dirty="0" err="1"/>
              <a:t>disciplina</a:t>
            </a:r>
            <a:r>
              <a:rPr lang="en-US" dirty="0"/>
              <a:t> de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apropiada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84C17-86C0-49F5-FF29-44609DFBFE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64B62EF-B109-5EE2-30C4-BDAD50B7338A}"/>
              </a:ext>
            </a:extLst>
          </p:cNvPr>
          <p:cNvSpPr txBox="1">
            <a:spLocks/>
          </p:cNvSpPr>
          <p:nvPr/>
        </p:nvSpPr>
        <p:spPr>
          <a:xfrm>
            <a:off x="24079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Optimización de entrega de herramientas con la aplicación de 5’S</a:t>
            </a:r>
            <a:endParaRPr lang="en-US" dirty="0"/>
          </a:p>
        </p:txBody>
      </p:sp>
      <p:pic>
        <p:nvPicPr>
          <p:cNvPr id="7" name="Picture 6" descr="Diagram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957DBF21-08AF-7C5A-A0A7-37FEDF887E1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AD8D6"/>
              </a:clrFrom>
              <a:clrTo>
                <a:srgbClr val="CAD8D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00362" y="136525"/>
            <a:ext cx="621276" cy="5591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7690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12124-3813-A643-34FE-A96BEBF1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Hipótesis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7B40D-D8A6-2FCA-71B5-7A3697C9A0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8DA567-785C-CED5-625D-D97ECEA8B4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s-ES" dirty="0"/>
              <a:t>Esperamos que con la realización de un </a:t>
            </a:r>
            <a:r>
              <a:rPr lang="es-ES" dirty="0" err="1"/>
              <a:t>shadow</a:t>
            </a:r>
            <a:r>
              <a:rPr lang="es-ES" dirty="0"/>
              <a:t> </a:t>
            </a:r>
            <a:r>
              <a:rPr lang="es-ES" dirty="0" err="1"/>
              <a:t>board</a:t>
            </a:r>
            <a:r>
              <a:rPr lang="es-ES" dirty="0"/>
              <a:t> nos ayude a disminuir el tiempo de búsqueda del herramental para los operadores en las áreas de producción, además de tener un lugar ordenado. (Tercera S)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F32218-3FD3-FF8D-2635-FE37D16342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Optimización de entrega de herramientas con la aplicación de 5’S</a:t>
            </a:r>
            <a:endParaRPr lang="en-US" dirty="0"/>
          </a:p>
        </p:txBody>
      </p:sp>
      <p:pic>
        <p:nvPicPr>
          <p:cNvPr id="6" name="Picture 5" descr="Diagram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822F1887-502F-639C-DEC8-CFB1102DCBB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AD8D6"/>
              </a:clrFrom>
              <a:clrTo>
                <a:srgbClr val="CAD8D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00362" y="136525"/>
            <a:ext cx="621276" cy="5591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3563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12124-3813-A643-34FE-A96BEBF1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 del </a:t>
            </a:r>
            <a:r>
              <a:rPr lang="en-US" dirty="0" err="1"/>
              <a:t>problema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7B40D-D8A6-2FCA-71B5-7A3697C9A0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8DA567-785C-CED5-625D-D97ECEA8B4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s-ES" dirty="0"/>
              <a:t>El origen de esta problemática se da a causa de que en las empresas donde laboramos hay tiempo perdido y paros innecesarios a la hora de que los operadores les faltan herramienta así que ellos van al almacén de herramienta a buscarla.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F32218-3FD3-FF8D-2635-FE37D16342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Optimización de entrega de herramientas con la aplicación de 5’S</a:t>
            </a:r>
            <a:endParaRPr lang="en-US" dirty="0"/>
          </a:p>
        </p:txBody>
      </p:sp>
      <p:pic>
        <p:nvPicPr>
          <p:cNvPr id="6" name="Picture 5" descr="Diagram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B6FD32F0-D33B-2564-B581-D3F569CAB78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AD8D6"/>
              </a:clrFrom>
              <a:clrTo>
                <a:srgbClr val="CAD8D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00362" y="136525"/>
            <a:ext cx="621276" cy="5591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1321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12124-3813-A643-34FE-A96BEBF1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Alcance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7B40D-D8A6-2FCA-71B5-7A3697C9A0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8DA567-785C-CED5-625D-D97ECEA8B4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s-ES" dirty="0"/>
              <a:t>Disminuir los tiempos de entrega de herramientas y paros en el área de producción, tener una celda de trabajo limpia gracias a la implementación de </a:t>
            </a:r>
            <a:r>
              <a:rPr lang="es-ES" dirty="0" err="1"/>
              <a:t>shadow</a:t>
            </a:r>
            <a:r>
              <a:rPr lang="es-ES" dirty="0"/>
              <a:t> </a:t>
            </a:r>
            <a:r>
              <a:rPr lang="es-ES" dirty="0" err="1"/>
              <a:t>board</a:t>
            </a:r>
            <a:r>
              <a:rPr lang="es-ES" dirty="0"/>
              <a:t> ya que facilitará el acomodo de las herramientas.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A162DF8-A295-2619-FEED-E1A4143560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356350"/>
            <a:ext cx="4114800" cy="365125"/>
          </a:xfrm>
        </p:spPr>
        <p:txBody>
          <a:bodyPr/>
          <a:lstStyle/>
          <a:p>
            <a:r>
              <a:rPr lang="es-ES" dirty="0"/>
              <a:t>Optimización de entrega de herramientas con la aplicación de 5’S</a:t>
            </a:r>
            <a:endParaRPr lang="en-US" dirty="0"/>
          </a:p>
        </p:txBody>
      </p:sp>
      <p:pic>
        <p:nvPicPr>
          <p:cNvPr id="3" name="Picture 2" descr="Diagram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5D123059-1A48-E938-004A-0C55A431253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AD8D6"/>
              </a:clrFrom>
              <a:clrTo>
                <a:srgbClr val="CAD8D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00362" y="136525"/>
            <a:ext cx="621276" cy="5591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9092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86CDFFF-0900-E00F-14CA-1967AAFEC42C}"/>
              </a:ext>
            </a:extLst>
          </p:cNvPr>
          <p:cNvSpPr txBox="1">
            <a:spLocks/>
          </p:cNvSpPr>
          <p:nvPr/>
        </p:nvSpPr>
        <p:spPr>
          <a:xfrm>
            <a:off x="24079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Optimización de entrega de herramientas con la aplicación de 5’S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12124-3813-A643-34FE-A96BEBF1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de </a:t>
            </a:r>
            <a:r>
              <a:rPr lang="en-US" dirty="0" err="1"/>
              <a:t>recorrido</a:t>
            </a:r>
            <a:r>
              <a:rPr lang="en-US" dirty="0"/>
              <a:t> (layout)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7B40D-D8A6-2FCA-71B5-7A3697C9A0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08DE188-E992-F8FF-4A52-4C96E186E3C8}"/>
              </a:ext>
            </a:extLst>
          </p:cNvPr>
          <p:cNvGrpSpPr/>
          <p:nvPr/>
        </p:nvGrpSpPr>
        <p:grpSpPr>
          <a:xfrm>
            <a:off x="3380232" y="3302785"/>
            <a:ext cx="5340255" cy="2149010"/>
            <a:chOff x="2325155" y="2237941"/>
            <a:chExt cx="8407793" cy="416147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9465414-18BE-E592-ABF5-7F71950B77DF}"/>
                </a:ext>
              </a:extLst>
            </p:cNvPr>
            <p:cNvGrpSpPr/>
            <p:nvPr/>
          </p:nvGrpSpPr>
          <p:grpSpPr>
            <a:xfrm>
              <a:off x="2325155" y="2237941"/>
              <a:ext cx="8407793" cy="4161471"/>
              <a:chOff x="2325155" y="2237941"/>
              <a:chExt cx="8407793" cy="416147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8A11014-EC82-EB1A-BFC8-5809B5906CBE}"/>
                  </a:ext>
                </a:extLst>
              </p:cNvPr>
              <p:cNvGrpSpPr/>
              <p:nvPr/>
            </p:nvGrpSpPr>
            <p:grpSpPr>
              <a:xfrm>
                <a:off x="2325155" y="2237941"/>
                <a:ext cx="8407793" cy="4161471"/>
                <a:chOff x="2286079" y="2286788"/>
                <a:chExt cx="8407793" cy="4161471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DF70E6A6-7A54-1662-FB80-A353EB1A8D15}"/>
                    </a:ext>
                  </a:extLst>
                </p:cNvPr>
                <p:cNvGrpSpPr/>
                <p:nvPr/>
              </p:nvGrpSpPr>
              <p:grpSpPr>
                <a:xfrm>
                  <a:off x="2286079" y="2286788"/>
                  <a:ext cx="8407793" cy="4161471"/>
                  <a:chOff x="2286079" y="2286788"/>
                  <a:chExt cx="8407793" cy="4161471"/>
                </a:xfrm>
              </p:grpSpPr>
              <p:pic>
                <p:nvPicPr>
                  <p:cNvPr id="5" name="Picture 6">
                    <a:extLst>
                      <a:ext uri="{FF2B5EF4-FFF2-40B4-BE49-F238E27FC236}">
                        <a16:creationId xmlns:a16="http://schemas.microsoft.com/office/drawing/2014/main" id="{BAFF2A42-9FD3-B54B-E6DE-60586A809B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41297" t="15913" r="11965" b="11976"/>
                  <a:stretch/>
                </p:blipFill>
                <p:spPr>
                  <a:xfrm rot="-5400000">
                    <a:off x="4409240" y="163627"/>
                    <a:ext cx="4161471" cy="8407793"/>
                  </a:xfrm>
                  <a:prstGeom prst="rect">
                    <a:avLst/>
                  </a:prstGeom>
                </p:spPr>
              </p:pic>
              <p:cxnSp>
                <p:nvCxnSpPr>
                  <p:cNvPr id="7" name="Straight Arrow Connector 6">
                    <a:extLst>
                      <a:ext uri="{FF2B5EF4-FFF2-40B4-BE49-F238E27FC236}">
                        <a16:creationId xmlns:a16="http://schemas.microsoft.com/office/drawing/2014/main" id="{1CC8A5BF-BE39-C86E-D2A9-D6031C630BAA}"/>
                      </a:ext>
                    </a:extLst>
                  </p:cNvPr>
                  <p:cNvCxnSpPr/>
                  <p:nvPr/>
                </p:nvCxnSpPr>
                <p:spPr>
                  <a:xfrm>
                    <a:off x="9927492" y="4691185"/>
                    <a:ext cx="5861" cy="836247"/>
                  </a:xfrm>
                  <a:prstGeom prst="straightConnector1">
                    <a:avLst/>
                  </a:prstGeom>
                  <a:ln w="571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B8230B78-004B-8D5D-4DEA-188E13248136}"/>
                    </a:ext>
                  </a:extLst>
                </p:cNvPr>
                <p:cNvCxnSpPr/>
                <p:nvPr/>
              </p:nvCxnSpPr>
              <p:spPr>
                <a:xfrm flipH="1" flipV="1">
                  <a:off x="3585797" y="5490798"/>
                  <a:ext cx="6041291" cy="23445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A91F6EB-C98B-AFB2-8278-09BD281FB882}"/>
                  </a:ext>
                </a:extLst>
              </p:cNvPr>
              <p:cNvCxnSpPr/>
              <p:nvPr/>
            </p:nvCxnSpPr>
            <p:spPr>
              <a:xfrm flipH="1" flipV="1">
                <a:off x="3764086" y="3676161"/>
                <a:ext cx="3906" cy="1635369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4D8DB0C-FFD6-9A15-FB83-7BA573E99F04}"/>
                </a:ext>
              </a:extLst>
            </p:cNvPr>
            <p:cNvCxnSpPr/>
            <p:nvPr/>
          </p:nvCxnSpPr>
          <p:spPr>
            <a:xfrm>
              <a:off x="3752853" y="3767751"/>
              <a:ext cx="2409092" cy="1563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DA76B23-C262-749A-6A74-E545FD3EDE4A}"/>
              </a:ext>
            </a:extLst>
          </p:cNvPr>
          <p:cNvGrpSpPr/>
          <p:nvPr/>
        </p:nvGrpSpPr>
        <p:grpSpPr>
          <a:xfrm>
            <a:off x="8653828" y="3980229"/>
            <a:ext cx="1988772" cy="2039570"/>
            <a:chOff x="9454905" y="4429614"/>
            <a:chExt cx="1988772" cy="2039570"/>
          </a:xfrm>
        </p:grpSpPr>
        <p:pic>
          <p:nvPicPr>
            <p:cNvPr id="20" name="Picture 5" descr="A picture containing indoor, yellow, sidewalk, way&#10;&#10;Description automatically generated">
              <a:extLst>
                <a:ext uri="{FF2B5EF4-FFF2-40B4-BE49-F238E27FC236}">
                  <a16:creationId xmlns:a16="http://schemas.microsoft.com/office/drawing/2014/main" id="{BA20A408-409B-C3E4-A736-959B8C417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862" y="4443046"/>
              <a:ext cx="1531815" cy="2026138"/>
            </a:xfrm>
            <a:prstGeom prst="rect">
              <a:avLst/>
            </a:prstGeom>
            <a:ln w="57150">
              <a:solidFill>
                <a:srgbClr val="FFFF00"/>
              </a:solidFill>
            </a:ln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EFA8DB1-CF1B-5411-C838-B6165306BA41}"/>
                </a:ext>
              </a:extLst>
            </p:cNvPr>
            <p:cNvCxnSpPr/>
            <p:nvPr/>
          </p:nvCxnSpPr>
          <p:spPr>
            <a:xfrm>
              <a:off x="9497645" y="5931877"/>
              <a:ext cx="377093" cy="494323"/>
            </a:xfrm>
            <a:prstGeom prst="straightConnector1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263337F-1CFA-0F2A-3AB8-DEBE5970B03F}"/>
                </a:ext>
              </a:extLst>
            </p:cNvPr>
            <p:cNvCxnSpPr/>
            <p:nvPr/>
          </p:nvCxnSpPr>
          <p:spPr>
            <a:xfrm flipV="1">
              <a:off x="9454905" y="4429614"/>
              <a:ext cx="484555" cy="531444"/>
            </a:xfrm>
            <a:prstGeom prst="straightConnector1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12FA9A-42FC-54EC-F511-3A9FCB79AF7C}"/>
              </a:ext>
            </a:extLst>
          </p:cNvPr>
          <p:cNvCxnSpPr/>
          <p:nvPr/>
        </p:nvCxnSpPr>
        <p:spPr>
          <a:xfrm>
            <a:off x="2936713" y="1950021"/>
            <a:ext cx="1418822" cy="2159356"/>
          </a:xfrm>
          <a:prstGeom prst="straightConnector1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E910D3C-33A1-D670-D8AE-73B65D441177}"/>
              </a:ext>
            </a:extLst>
          </p:cNvPr>
          <p:cNvGrpSpPr/>
          <p:nvPr/>
        </p:nvGrpSpPr>
        <p:grpSpPr>
          <a:xfrm>
            <a:off x="1568939" y="4655137"/>
            <a:ext cx="2744846" cy="1846383"/>
            <a:chOff x="1568939" y="4655137"/>
            <a:chExt cx="2744846" cy="1846383"/>
          </a:xfrm>
        </p:grpSpPr>
        <p:pic>
          <p:nvPicPr>
            <p:cNvPr id="23" name="Picture 23" descr="A picture containing building, indoor, ceiling, warehouse&#10;&#10;Description automatically generated">
              <a:extLst>
                <a:ext uri="{FF2B5EF4-FFF2-40B4-BE49-F238E27FC236}">
                  <a16:creationId xmlns:a16="http://schemas.microsoft.com/office/drawing/2014/main" id="{5A3CD5B0-1297-2503-61B8-B63469B40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8939" y="4657969"/>
              <a:ext cx="1365740" cy="1820985"/>
            </a:xfrm>
            <a:prstGeom prst="rect">
              <a:avLst/>
            </a:prstGeom>
            <a:ln w="57150">
              <a:solidFill>
                <a:srgbClr val="FFFF00"/>
              </a:solidFill>
            </a:ln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7B6DED5-AA7B-F308-0509-22B111EB7054}"/>
                </a:ext>
              </a:extLst>
            </p:cNvPr>
            <p:cNvCxnSpPr/>
            <p:nvPr/>
          </p:nvCxnSpPr>
          <p:spPr>
            <a:xfrm flipH="1" flipV="1">
              <a:off x="2893338" y="4655137"/>
              <a:ext cx="1420447" cy="238369"/>
            </a:xfrm>
            <a:prstGeom prst="straightConnector1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9320274-E19F-0016-F3AD-E56630E71B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2184" y="5030275"/>
              <a:ext cx="1303216" cy="1471245"/>
            </a:xfrm>
            <a:prstGeom prst="straightConnector1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7" descr="A picture containing several&#10;&#10;Description automatically generated">
            <a:extLst>
              <a:ext uri="{FF2B5EF4-FFF2-40B4-BE49-F238E27FC236}">
                <a16:creationId xmlns:a16="http://schemas.microsoft.com/office/drawing/2014/main" id="{7C620E51-4531-178F-E6D2-674745ED9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9076" y="1922174"/>
            <a:ext cx="1369455" cy="1843826"/>
          </a:xfrm>
          <a:prstGeom prst="rect">
            <a:avLst/>
          </a:prstGeom>
          <a:ln w="57150">
            <a:solidFill>
              <a:srgbClr val="FFFF00"/>
            </a:solidFill>
          </a:ln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F959E01-2D2B-691C-029A-8609CC4C545B}"/>
              </a:ext>
            </a:extLst>
          </p:cNvPr>
          <p:cNvCxnSpPr>
            <a:cxnSpLocks/>
          </p:cNvCxnSpPr>
          <p:nvPr/>
        </p:nvCxnSpPr>
        <p:spPr>
          <a:xfrm>
            <a:off x="2947446" y="3774528"/>
            <a:ext cx="1365160" cy="313385"/>
          </a:xfrm>
          <a:prstGeom prst="straightConnector1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0" descr="A picture containing text, floor, indoor, green&#10;&#10;Description automatically generated">
            <a:extLst>
              <a:ext uri="{FF2B5EF4-FFF2-40B4-BE49-F238E27FC236}">
                <a16:creationId xmlns:a16="http://schemas.microsoft.com/office/drawing/2014/main" id="{36752A0A-7638-94CF-3D3D-95B10F029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9170" y="1922584"/>
            <a:ext cx="1443893" cy="1908909"/>
          </a:xfrm>
          <a:prstGeom prst="rect">
            <a:avLst/>
          </a:prstGeom>
          <a:ln w="57150">
            <a:solidFill>
              <a:srgbClr val="FFFF00"/>
            </a:solidFill>
          </a:ln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F14596-850C-C1D3-4EAB-45739D0B4116}"/>
              </a:ext>
            </a:extLst>
          </p:cNvPr>
          <p:cNvCxnSpPr>
            <a:cxnSpLocks/>
          </p:cNvCxnSpPr>
          <p:nvPr/>
        </p:nvCxnSpPr>
        <p:spPr>
          <a:xfrm flipH="1">
            <a:off x="5822227" y="1879878"/>
            <a:ext cx="789024" cy="2120278"/>
          </a:xfrm>
          <a:prstGeom prst="straightConnector1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D096AD2-D20D-2267-BA0C-BFBE8F78078F}"/>
              </a:ext>
            </a:extLst>
          </p:cNvPr>
          <p:cNvCxnSpPr>
            <a:cxnSpLocks/>
          </p:cNvCxnSpPr>
          <p:nvPr/>
        </p:nvCxnSpPr>
        <p:spPr>
          <a:xfrm flipH="1">
            <a:off x="5773380" y="3775108"/>
            <a:ext cx="818332" cy="352048"/>
          </a:xfrm>
          <a:prstGeom prst="straightConnector1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46CE9CA-DD98-1DDC-D50F-6E9305539B8E}"/>
              </a:ext>
            </a:extLst>
          </p:cNvPr>
          <p:cNvSpPr txBox="1"/>
          <p:nvPr/>
        </p:nvSpPr>
        <p:spPr>
          <a:xfrm>
            <a:off x="3376380" y="5418064"/>
            <a:ext cx="532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Figura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1. Layout antes de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su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optimización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9" name="Picture 8" descr="Diagram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C85D5803-AFC3-DC47-926C-DA68E0BEE054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CAD8D6"/>
              </a:clrFrom>
              <a:clrTo>
                <a:srgbClr val="CAD8D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00362" y="136525"/>
            <a:ext cx="621276" cy="5591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95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-Flourish_Win32_CP_v8" id="{BCFB3359-BC8B-4F4E-99DD-822A55018E7C}" vid="{7DF7CEC2-9D9A-40F6-95E4-E2F6E93D64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BB2F3B-6257-41BB-8B64-5AC7494F27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{7E219C0F-8136-46F7-B18F-F8F79C1F116F}tf56410444_win32</Template>
  <TotalTime>109</TotalTime>
  <Words>693</Words>
  <Application>Microsoft Office PowerPoint</Application>
  <PresentationFormat>Widescreen</PresentationFormat>
  <Paragraphs>82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Baskerville</vt:lpstr>
      <vt:lpstr>Baskerville Old Face</vt:lpstr>
      <vt:lpstr>Calibri</vt:lpstr>
      <vt:lpstr>Gill Sans Light</vt:lpstr>
      <vt:lpstr>Gill Sans Nova</vt:lpstr>
      <vt:lpstr>Gill Sans Nova Light</vt:lpstr>
      <vt:lpstr>Office Theme</vt:lpstr>
      <vt:lpstr>Optimización de entrega de herramientas con la aplicación de 5’S</vt:lpstr>
      <vt:lpstr>Índice</vt:lpstr>
      <vt:lpstr>Introducción</vt:lpstr>
      <vt:lpstr>Shadow board</vt:lpstr>
      <vt:lpstr>5S</vt:lpstr>
      <vt:lpstr>Hipótesis</vt:lpstr>
      <vt:lpstr>Causa del problema</vt:lpstr>
      <vt:lpstr>Alcance</vt:lpstr>
      <vt:lpstr>Diagrama de recorrido (layout)</vt:lpstr>
      <vt:lpstr>Resultados</vt:lpstr>
      <vt:lpstr>Comparacion de Tiempos (Traslados)</vt:lpstr>
      <vt:lpstr>PowerPoint Presentation</vt:lpstr>
      <vt:lpstr>Comparacion de Tiempos (Shadow Board)</vt:lpstr>
      <vt:lpstr>Conclusión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Optimización de entrega de herramientas con la aplicación de 5’S</dc:title>
  <dc:creator>Lizeth Carolina Salazar Garza</dc:creator>
  <cp:lastModifiedBy>Lizeth Carolina Salazar Garza</cp:lastModifiedBy>
  <cp:revision>296</cp:revision>
  <dcterms:created xsi:type="dcterms:W3CDTF">2022-11-08T21:42:46Z</dcterms:created>
  <dcterms:modified xsi:type="dcterms:W3CDTF">2022-11-18T04:38:12Z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